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4" r:id="rId6"/>
    <p:sldId id="295" r:id="rId7"/>
    <p:sldId id="266" r:id="rId8"/>
    <p:sldId id="270" r:id="rId9"/>
    <p:sldId id="298" r:id="rId10"/>
    <p:sldId id="297" r:id="rId11"/>
    <p:sldId id="299" r:id="rId12"/>
    <p:sldId id="296" r:id="rId13"/>
    <p:sldId id="293" r:id="rId14"/>
    <p:sldId id="2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8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9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E81FEC-2664-411F-AEB3-065F29F52751}">
      <dgm:prSet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pPr rtl="0"/>
          <a:r>
            <a:rPr lang="en-A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Due to its wide range it may be hard to implement</a:t>
          </a:r>
          <a:endParaRPr lang="en-US" sz="1600" b="0" i="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/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/>
        </a:p>
      </dgm:t>
    </dgm:pt>
    <dgm:pt modelId="{73D947E0-108F-4D20-A71E-3CF329F97212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pPr rtl="0"/>
          <a:r>
            <a:rPr lang="en-AS" sz="2000" dirty="0">
              <a:latin typeface="Baskerville Old Face" panose="02020602080505020303" pitchFamily="18" charset="77"/>
              <a:ea typeface="Baskerville" panose="02020502070401020303" pitchFamily="18" charset="0"/>
            </a:rPr>
            <a:t>Strengths</a:t>
          </a:r>
          <a:endParaRPr lang="en-US" sz="20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/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/>
        </a:p>
      </dgm:t>
    </dgm:pt>
    <dgm:pt modelId="{50418D2B-9486-42DE-AFDD-1D31420040FF}">
      <dgm:prSet phldr="0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A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It is a long term and time taking process</a:t>
          </a:r>
          <a:endParaRPr lang="en-US" sz="1600" b="0" i="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/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/>
        </a:p>
      </dgm:t>
    </dgm:pt>
    <dgm:pt modelId="{FEB4A941-E9FA-4A86-A673-85FF34B35F20}">
      <dgm:prSet phldr="0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 rtl="0"/>
          <a:r>
            <a:rPr lang="en-A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Many different methodologies available and is one of the first of its kind</a:t>
          </a:r>
          <a:endParaRPr lang="en-US" sz="1600" b="0" i="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/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/>
        </a:p>
      </dgm:t>
    </dgm:pt>
    <dgm:pt modelId="{A2322D3A-7AC2-4C5C-9D7E-EAB2313D47D4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AS" sz="2000" dirty="0">
              <a:latin typeface="Baskerville Old Face" panose="02020602080505020303" pitchFamily="18" charset="77"/>
              <a:ea typeface="Baskerville" panose="02020502070401020303" pitchFamily="18" charset="0"/>
            </a:rPr>
            <a:t>Threats</a:t>
          </a:r>
          <a:endParaRPr lang="en-US" sz="20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/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/>
        </a:p>
      </dgm:t>
    </dgm:pt>
    <dgm:pt modelId="{B1AFA1AF-0FF8-45B3-A6D0-0E255A2F637D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AS" sz="2000" dirty="0">
              <a:latin typeface="Baskerville Old Face" panose="02020602080505020303" pitchFamily="18" charset="77"/>
              <a:ea typeface="Baskerville" panose="02020502070401020303" pitchFamily="18" charset="0"/>
            </a:rPr>
            <a:t>Weaknesses</a:t>
          </a:r>
          <a:endParaRPr lang="en-US" sz="20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/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/>
        </a:p>
      </dgm:t>
    </dgm:pt>
    <dgm:pt modelId="{4F85505A-81B6-4FDA-A144-900B71DAD946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AS" sz="2000" dirty="0">
              <a:latin typeface="Baskerville Old Face" panose="02020602080505020303" pitchFamily="18" charset="77"/>
              <a:ea typeface="Baskerville" panose="02020502070401020303" pitchFamily="18" charset="0"/>
            </a:rPr>
            <a:t>Opportunities</a:t>
          </a:r>
          <a:endParaRPr lang="en-US" sz="20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/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/>
        </a:p>
      </dgm:t>
    </dgm:pt>
    <dgm:pt modelId="{30A490C8-22B4-4D68-875C-0F0DE2FF864D}">
      <dgm:prSet phldr="0"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r>
            <a:rPr lang="en-A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Availability of the technologies to implement this project</a:t>
          </a:r>
          <a:endParaRPr lang="en-US" sz="1600" b="0" i="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/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4" custLinFactNeighborY="-56478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4" custScaleY="173526" custLinFactNeighborY="13200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4" custLinFactNeighborY="-56478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4" custScaleY="173526" custLinFactNeighborY="13200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2" presStyleCnt="4" custLinFactNeighborY="-56478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2" presStyleCnt="4" custScaleY="173526" custLinFactNeighborY="13200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3" presStyleCnt="4" custLinFactNeighborY="-56478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3" presStyleCnt="4" custScaleX="99917" custScaleY="173186" custLinFactNeighborY="13200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2" destOrd="0" parTransId="{D9A96E25-7BBE-4DDD-8DDE-B4970D4340A8}" sibTransId="{68F74A88-49DC-44B1-BC0D-220A7B97601C}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3" destOrd="0" parTransId="{4A8C15D4-B36F-4764-B4FF-F2AF790D3E17}" sibTransId="{84DE1C3A-3FC7-4DB3-88ED-33F65A71557A}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7DEAAC8-FCAD-4F6B-92BD-91B8342F3277}" type="presParOf" srcId="{E4B4F7C4-5024-45F0-9FD7-C5068A1AE6C4}" destId="{1A7C3045-2DAF-4A19-82DB-79436B2E4575}" srcOrd="4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5" destOrd="0" presId="urn:microsoft.com/office/officeart/2016/7/layout/HorizontalActionList"/>
    <dgm:cxn modelId="{2608DA2F-9259-4A20-98D1-9A5F5780B66F}" type="presParOf" srcId="{E4B4F7C4-5024-45F0-9FD7-C5068A1AE6C4}" destId="{647B2244-AC3A-441A-A6FB-6136FA04F429}" srcOrd="6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7438" y="20824"/>
          <a:ext cx="2544259" cy="763277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S" sz="20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Strengths</a:t>
          </a:r>
          <a:endParaRPr lang="en-US" sz="2000" kern="12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sp:txBody>
      <dsp:txXfrm>
        <a:off x="7438" y="20824"/>
        <a:ext cx="2544259" cy="763277"/>
      </dsp:txXfrm>
    </dsp:sp>
    <dsp:sp modelId="{22359DD7-1BFB-4900-BAE6-6084F2F57988}">
      <dsp:nvSpPr>
        <dsp:cNvPr id="0" name=""/>
        <dsp:cNvSpPr/>
      </dsp:nvSpPr>
      <dsp:spPr>
        <a:xfrm>
          <a:off x="7438" y="903968"/>
          <a:ext cx="2544259" cy="2291917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Availability of the technologies to implement this project</a:t>
          </a:r>
          <a:endParaRPr lang="en-US" sz="1600" b="0" i="0" kern="120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sp:txBody>
      <dsp:txXfrm>
        <a:off x="7438" y="903968"/>
        <a:ext cx="2544259" cy="2291917"/>
      </dsp:txXfrm>
    </dsp:sp>
    <dsp:sp modelId="{C4F84DEA-2002-4D32-8E80-70EEE05E345A}">
      <dsp:nvSpPr>
        <dsp:cNvPr id="0" name=""/>
        <dsp:cNvSpPr/>
      </dsp:nvSpPr>
      <dsp:spPr>
        <a:xfrm>
          <a:off x="2659592" y="20824"/>
          <a:ext cx="2544259" cy="763277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S" sz="20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Weaknesses</a:t>
          </a:r>
          <a:endParaRPr lang="en-US" sz="2000" kern="12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sp:txBody>
      <dsp:txXfrm>
        <a:off x="2659592" y="20824"/>
        <a:ext cx="2544259" cy="763277"/>
      </dsp:txXfrm>
    </dsp:sp>
    <dsp:sp modelId="{4FEB85EB-D046-4CDB-8A62-BBCE260C4490}">
      <dsp:nvSpPr>
        <dsp:cNvPr id="0" name=""/>
        <dsp:cNvSpPr/>
      </dsp:nvSpPr>
      <dsp:spPr>
        <a:xfrm>
          <a:off x="2659592" y="903968"/>
          <a:ext cx="2544259" cy="2291917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It is a long term and time taking process</a:t>
          </a:r>
          <a:endParaRPr lang="en-US" sz="1600" b="0" i="0" kern="120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sp:txBody>
      <dsp:txXfrm>
        <a:off x="2659592" y="903968"/>
        <a:ext cx="2544259" cy="2291917"/>
      </dsp:txXfrm>
    </dsp:sp>
    <dsp:sp modelId="{4132ECB1-6BEF-4935-AFA3-B2EAA48FDE7E}">
      <dsp:nvSpPr>
        <dsp:cNvPr id="0" name=""/>
        <dsp:cNvSpPr/>
      </dsp:nvSpPr>
      <dsp:spPr>
        <a:xfrm>
          <a:off x="5311747" y="0"/>
          <a:ext cx="2544259" cy="763277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S" sz="20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Opportunities</a:t>
          </a:r>
          <a:endParaRPr lang="en-US" sz="2000" kern="12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sp:txBody>
      <dsp:txXfrm>
        <a:off x="5311747" y="0"/>
        <a:ext cx="2544259" cy="763277"/>
      </dsp:txXfrm>
    </dsp:sp>
    <dsp:sp modelId="{C42A8BDE-B838-475D-AFDE-17B60D744AB6}">
      <dsp:nvSpPr>
        <dsp:cNvPr id="0" name=""/>
        <dsp:cNvSpPr/>
      </dsp:nvSpPr>
      <dsp:spPr>
        <a:xfrm>
          <a:off x="5311747" y="710894"/>
          <a:ext cx="2544259" cy="2578407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Many different methodologies available and is one of the first of its kind</a:t>
          </a:r>
          <a:endParaRPr lang="en-US" sz="1600" b="0" i="0" kern="120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sp:txBody>
      <dsp:txXfrm>
        <a:off x="5311747" y="710894"/>
        <a:ext cx="2544259" cy="2578407"/>
      </dsp:txXfrm>
    </dsp:sp>
    <dsp:sp modelId="{59606EB9-9F10-4D12-A33F-A242FDCC0D0F}">
      <dsp:nvSpPr>
        <dsp:cNvPr id="0" name=""/>
        <dsp:cNvSpPr/>
      </dsp:nvSpPr>
      <dsp:spPr>
        <a:xfrm>
          <a:off x="7963901" y="21947"/>
          <a:ext cx="2544259" cy="763277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053" tIns="201053" rIns="201053" bIns="20105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S" sz="20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Threats</a:t>
          </a:r>
          <a:endParaRPr lang="en-US" sz="2000" kern="1200" dirty="0">
            <a:latin typeface="Baskerville Old Face" panose="02020602080505020303" pitchFamily="18" charset="77"/>
            <a:ea typeface="Baskerville" panose="02020502070401020303" pitchFamily="18" charset="0"/>
          </a:endParaRPr>
        </a:p>
      </dsp:txBody>
      <dsp:txXfrm>
        <a:off x="7963901" y="21947"/>
        <a:ext cx="2544259" cy="763277"/>
      </dsp:txXfrm>
    </dsp:sp>
    <dsp:sp modelId="{C8429E68-36DD-4F6A-A2F4-7CCDADCEFAD1}">
      <dsp:nvSpPr>
        <dsp:cNvPr id="0" name=""/>
        <dsp:cNvSpPr/>
      </dsp:nvSpPr>
      <dsp:spPr>
        <a:xfrm>
          <a:off x="7964957" y="907336"/>
          <a:ext cx="2542148" cy="2287426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316" tIns="251316" rIns="251316" bIns="251316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Due to its wide range it may be hard to implement</a:t>
          </a:r>
          <a:endParaRPr lang="en-US" sz="1600" b="0" i="0" kern="120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sp:txBody>
      <dsp:txXfrm>
        <a:off x="7964957" y="907336"/>
        <a:ext cx="2542148" cy="22874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6/4/2024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6/4/2024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/>
          <a:lstStyle/>
          <a:p>
            <a:r>
              <a:rPr lang="en-US" dirty="0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5952" y="3533528"/>
            <a:ext cx="4941771" cy="1122202"/>
          </a:xfrm>
        </p:spPr>
        <p:txBody>
          <a:bodyPr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NO.12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Freshers</a:t>
            </a:r>
            <a:r>
              <a:rPr lang="en-AS" sz="4000" dirty="0"/>
              <a:t> </a:t>
            </a:r>
            <a:r>
              <a:rPr lang="en-A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bunch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6669" y="4823441"/>
            <a:ext cx="4941771" cy="1759893"/>
          </a:xfrm>
        </p:spPr>
        <p:txBody>
          <a:bodyPr>
            <a:normAutofit/>
          </a:bodyPr>
          <a:lstStyle/>
          <a:p>
            <a:pPr algn="ctr"/>
            <a:r>
              <a:rPr lang="en-A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THRISHA</a:t>
            </a:r>
          </a:p>
          <a:p>
            <a:pPr algn="ctr"/>
            <a:r>
              <a:rPr lang="en-A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RAKSHITA.M</a:t>
            </a:r>
          </a:p>
          <a:p>
            <a:pPr algn="ctr"/>
            <a:r>
              <a:rPr lang="en-A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HASINI.D</a:t>
            </a:r>
          </a:p>
          <a:p>
            <a:pPr algn="ctr"/>
            <a:r>
              <a:rPr lang="en-A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VARSHA GOWDA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101C1-3E2D-2345-7CB7-E808F507A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897" y="-158986"/>
            <a:ext cx="3259198" cy="3366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99637C-0417-AEFC-9546-7546F68B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77" y="4094629"/>
            <a:ext cx="22574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086" y="650855"/>
            <a:ext cx="8421688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Conclusion</a:t>
            </a:r>
          </a:p>
        </p:txBody>
      </p:sp>
      <p:pic>
        <p:nvPicPr>
          <p:cNvPr id="6146" name="Picture 2" descr="How To Make Our Surroundings Clean And Green (Essay Sample) –  Bearnaiserestaurant.com">
            <a:extLst>
              <a:ext uri="{FF2B5EF4-FFF2-40B4-BE49-F238E27FC236}">
                <a16:creationId xmlns:a16="http://schemas.microsoft.com/office/drawing/2014/main" id="{C3C2EE33-C56B-80B1-9BB2-71840F327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98" y="4666988"/>
            <a:ext cx="3260470" cy="183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newable Energy PNG Clipart - Best WEB Clipart">
            <a:extLst>
              <a:ext uri="{FF2B5EF4-FFF2-40B4-BE49-F238E27FC236}">
                <a16:creationId xmlns:a16="http://schemas.microsoft.com/office/drawing/2014/main" id="{52628D1D-F6D6-227C-9FE6-53638DD7A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930" y="475868"/>
            <a:ext cx="1741872" cy="174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Keeping Recyclables Out of Local Landfills – Regional Recycling &amp; Waste  Reduction District">
            <a:extLst>
              <a:ext uri="{FF2B5EF4-FFF2-40B4-BE49-F238E27FC236}">
                <a16:creationId xmlns:a16="http://schemas.microsoft.com/office/drawing/2014/main" id="{F8C600AC-3548-01A7-6A46-3D220F3CF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42" y="3679475"/>
            <a:ext cx="3087787" cy="304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iofuel sector. A waiting game">
            <a:extLst>
              <a:ext uri="{FF2B5EF4-FFF2-40B4-BE49-F238E27FC236}">
                <a16:creationId xmlns:a16="http://schemas.microsoft.com/office/drawing/2014/main" id="{9E137AC9-97C5-0B05-9EC5-3B311D0A3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263" y="1031413"/>
            <a:ext cx="2748463" cy="154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709266-0466-18CB-0FB6-8DFEDCDD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4365" y="1845676"/>
            <a:ext cx="6212678" cy="33142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S" dirty="0">
                <a:latin typeface="Bahnschrift SemiCondensed" panose="020B0502040204020203" pitchFamily="34" charset="0"/>
              </a:rPr>
              <a:t>REDUCE LANDFILL WASTE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S" dirty="0">
                <a:latin typeface="Bahnschrift SemiCondensed" panose="020B0502040204020203" pitchFamily="34" charset="0"/>
              </a:rPr>
              <a:t>CREATES A SIGNIFICANT AMOUNT OF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S" dirty="0">
                <a:latin typeface="Bahnschrift SemiCondensed" panose="020B0502040204020203" pitchFamily="34" charset="0"/>
              </a:rPr>
              <a:t>CLEAN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S" dirty="0">
                <a:latin typeface="Bahnschrift SemiCondensed" panose="020B0502040204020203" pitchFamily="34" charset="0"/>
              </a:rPr>
              <a:t>REDUCE GREENHOUSE GASES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S" dirty="0">
                <a:latin typeface="Bahnschrift SemiCondensed" panose="020B0502040204020203" pitchFamily="34" charset="0"/>
              </a:rPr>
              <a:t>COMPLETELY SUSTAINABLE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7409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27947" y="2850777"/>
            <a:ext cx="8633012" cy="1082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03712" y="3068855"/>
            <a:ext cx="628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  <p:pic>
        <p:nvPicPr>
          <p:cNvPr id="5" name="Picture 2" descr="225 Eco Friendly QUOTES on Sustainability (Inspiring &amp; Powerful) -  Sustainability Success">
            <a:extLst>
              <a:ext uri="{FF2B5EF4-FFF2-40B4-BE49-F238E27FC236}">
                <a16:creationId xmlns:a16="http://schemas.microsoft.com/office/drawing/2014/main" id="{D44B39F3-CBCE-A991-DFD4-3A1706F92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197" y="622665"/>
            <a:ext cx="3692196" cy="207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97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0125"/>
            <a:ext cx="5111750" cy="45724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Category: Healthcare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5265" y="381203"/>
            <a:ext cx="5111750" cy="11450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IN" sz="2400" noProof="1"/>
              <a:t>PROBLEM STATEMENT:</a:t>
            </a:r>
          </a:p>
          <a:p>
            <a:r>
              <a:rPr lang="en-IN" sz="1700" noProof="1"/>
              <a:t>24. T</a:t>
            </a:r>
            <a:r>
              <a:rPr lang="en-AS" sz="1700" noProof="1"/>
              <a:t>o develop an ONLINE eco friendly mechanism to dispose of various types of waste material which can be converted into energy.</a:t>
            </a:r>
            <a:endParaRPr lang="en-ZA" sz="1700" noProof="1"/>
          </a:p>
        </p:txBody>
      </p:sp>
      <p:pic>
        <p:nvPicPr>
          <p:cNvPr id="1026" name="Picture 2" descr="What Type of Waste Can Be Converted into Renewable Energy">
            <a:extLst>
              <a:ext uri="{FF2B5EF4-FFF2-40B4-BE49-F238E27FC236}">
                <a16:creationId xmlns:a16="http://schemas.microsoft.com/office/drawing/2014/main" id="{741FB8C1-A5B2-3036-CDAC-A0AC2CB4B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829" y="2983458"/>
            <a:ext cx="5111750" cy="31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aste Disposal Systems Largest Collection, 56% OFF | solcampoltda.com.br">
            <a:extLst>
              <a:ext uri="{FF2B5EF4-FFF2-40B4-BE49-F238E27FC236}">
                <a16:creationId xmlns:a16="http://schemas.microsoft.com/office/drawing/2014/main" id="{DCB824F9-D0D9-A626-4642-728F8CD7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27" y="3195037"/>
            <a:ext cx="4151255" cy="355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6F54A-843D-D071-F2F3-81FC771A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8" y="301096"/>
            <a:ext cx="5431971" cy="846301"/>
          </a:xfrm>
        </p:spPr>
        <p:txBody>
          <a:bodyPr>
            <a:normAutofit/>
          </a:bodyPr>
          <a:lstStyle/>
          <a:p>
            <a:r>
              <a:rPr lang="en-A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67FEA-8693-6FE9-1847-BA5385560E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0594" y="1916434"/>
            <a:ext cx="5433204" cy="36512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A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SYSTEMATIC WASTE MANAGEMENT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376CE5-CB4B-7CF6-FA5E-491CA17D00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0168" y="2125462"/>
            <a:ext cx="5431971" cy="55795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6DE4B-A7F1-1C0C-E2BF-E26348CA66E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801486" y="2753035"/>
            <a:ext cx="5665855" cy="36512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A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SEGREGATION BEFORE COLLECTION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E17748-9AD0-A5B4-9EB7-731090AA9C1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18429" y="2124458"/>
            <a:ext cx="5431971" cy="55795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D0CCBB-F78C-391D-9BCF-23392159F1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17196" y="3776641"/>
            <a:ext cx="5433204" cy="36512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A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TO ENERGY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321F3A-CB66-4B4A-4FD4-3EF66D4B32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670639" y="4630378"/>
            <a:ext cx="3546560" cy="170105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Bookman Old Style" panose="02050604050505020204" pitchFamily="18" charset="0"/>
              </a:rPr>
              <a:t>LITERATURE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ookman Old Style" panose="02050604050505020204" pitchFamily="18" charset="0"/>
              </a:rPr>
              <a:t>Google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ookman Old Style" panose="02050604050505020204" pitchFamily="18" charset="0"/>
              </a:rPr>
              <a:t>Wikipedia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latin typeface="Bookman Old Style" panose="02050604050505020204" pitchFamily="18" charset="0"/>
              </a:rPr>
              <a:t>Youtube</a:t>
            </a:r>
            <a:endParaRPr lang="en-IN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413F020-AFD2-07DE-5C34-6E38DA32433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CAB1D6-3978-156F-A3AA-ABC295F7E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42" y="301096"/>
            <a:ext cx="5160677" cy="39754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20D2D1-57BE-BE65-6A9D-2F129D05DB7B}"/>
              </a:ext>
            </a:extLst>
          </p:cNvPr>
          <p:cNvSpPr txBox="1"/>
          <p:nvPr/>
        </p:nvSpPr>
        <p:spPr>
          <a:xfrm>
            <a:off x="5730594" y="1228583"/>
            <a:ext cx="6098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ECO FRIENDLY METHOD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Eco Friendly Logo Vector Art, Icons, and Graphics for Free Download">
            <a:extLst>
              <a:ext uri="{FF2B5EF4-FFF2-40B4-BE49-F238E27FC236}">
                <a16:creationId xmlns:a16="http://schemas.microsoft.com/office/drawing/2014/main" id="{A55B1CC0-7CD4-B1D1-D792-120C0394A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8" b="31011"/>
          <a:stretch/>
        </p:blipFill>
        <p:spPr bwMode="auto">
          <a:xfrm>
            <a:off x="9810750" y="563952"/>
            <a:ext cx="2381250" cy="70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ssorted-color recycle trash bins collage, Paper Recycling bin Waste  sorting, Classified garbage collection bucket, recycling, environmental,  waste png | PNGWing">
            <a:extLst>
              <a:ext uri="{FF2B5EF4-FFF2-40B4-BE49-F238E27FC236}">
                <a16:creationId xmlns:a16="http://schemas.microsoft.com/office/drawing/2014/main" id="{6C7CC3FF-18F7-5FB3-C524-7C5C4BD16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" b="52046"/>
          <a:stretch/>
        </p:blipFill>
        <p:spPr bwMode="auto">
          <a:xfrm>
            <a:off x="9283942" y="3220230"/>
            <a:ext cx="1539777" cy="67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version of food waste to energy: A focus on sustainability and life  cycle assessment - ScienceDirect">
            <a:extLst>
              <a:ext uri="{FF2B5EF4-FFF2-40B4-BE49-F238E27FC236}">
                <a16:creationId xmlns:a16="http://schemas.microsoft.com/office/drawing/2014/main" id="{3DC1DC5F-DF98-6A0D-F190-5AD5E0C2F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194" y="4242502"/>
            <a:ext cx="3319169" cy="177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52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7E811CFC-ACA2-39B1-C9E2-8DEBBEE89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26" t="18810" r="23967" b="21445"/>
          <a:stretch/>
        </p:blipFill>
        <p:spPr>
          <a:xfrm>
            <a:off x="3167422" y="2547148"/>
            <a:ext cx="8967637" cy="43875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122" y="36053"/>
            <a:ext cx="8421688" cy="1325563"/>
          </a:xfrm>
        </p:spPr>
        <p:txBody>
          <a:bodyPr/>
          <a:lstStyle/>
          <a:p>
            <a:r>
              <a:rPr lang="en-A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OUR WEBSITE:VIRYA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</a:b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GIVE US TRASH WE GIVE YOU ENERGY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3575E1-2FE0-3F5F-C788-2C7652E2C4E4}"/>
              </a:ext>
            </a:extLst>
          </p:cNvPr>
          <p:cNvSpPr/>
          <p:nvPr/>
        </p:nvSpPr>
        <p:spPr>
          <a:xfrm>
            <a:off x="5324168" y="863903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199A4173-CA6B-A956-BEBF-269DD72364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178192" y="342901"/>
            <a:ext cx="3660607" cy="7052982"/>
          </a:xfr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8A2AB6A7-1F40-50A6-85EA-D29D09134C9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4"/>
          <a:srcRect l="12580" t="17514" r="21832" b="10564"/>
          <a:stretch/>
        </p:blipFill>
        <p:spPr>
          <a:xfrm>
            <a:off x="3217674" y="1287657"/>
            <a:ext cx="2291258" cy="5443723"/>
          </a:xfrm>
        </p:spPr>
      </p:pic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Content Placeholder 24">
            <a:extLst>
              <a:ext uri="{FF2B5EF4-FFF2-40B4-BE49-F238E27FC236}">
                <a16:creationId xmlns:a16="http://schemas.microsoft.com/office/drawing/2014/main" id="{ACFEB748-857E-CF69-198F-BC4D2E0B5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5706" y="394591"/>
            <a:ext cx="2789353" cy="3881574"/>
          </a:xfrm>
          <a:prstGeom prst="rect">
            <a:avLst/>
          </a:prstGeom>
        </p:spPr>
      </p:pic>
      <p:pic>
        <p:nvPicPr>
          <p:cNvPr id="12" name="Picture 10" descr="Potential and Kinetic Energy Explained | Education Overview">
            <a:extLst>
              <a:ext uri="{FF2B5EF4-FFF2-40B4-BE49-F238E27FC236}">
                <a16:creationId xmlns:a16="http://schemas.microsoft.com/office/drawing/2014/main" id="{CE90A7BE-DEDE-6649-96F3-7B4D7F377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96" y="1153187"/>
            <a:ext cx="1996888" cy="108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680" y="272285"/>
            <a:ext cx="5431971" cy="846301"/>
          </a:xfrm>
        </p:spPr>
        <p:txBody>
          <a:bodyPr>
            <a:normAutofit/>
          </a:bodyPr>
          <a:lstStyle/>
          <a:p>
            <a:r>
              <a:rPr lang="en-A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WASTE TO ENERGY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4158E79-DA49-4521-BEC6-A7BA93C41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19362" y="1444082"/>
            <a:ext cx="5431971" cy="557950"/>
          </a:xfrm>
        </p:spPr>
        <p:txBody>
          <a:bodyPr>
            <a:noAutofit/>
          </a:bodyPr>
          <a:lstStyle/>
          <a:p>
            <a:r>
              <a:rPr lang="en-US" dirty="0"/>
              <a:t>The heat that is generated during the combustion process is utilized to turn water into steam that is </a:t>
            </a:r>
            <a:r>
              <a:rPr lang="en-US" dirty="0" err="1"/>
              <a:t>inturn</a:t>
            </a:r>
            <a:r>
              <a:rPr lang="en-US" dirty="0"/>
              <a:t> used to power turbine to generate electricity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BDF8B9-53DF-46F4-98D4-053D78D610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18129" y="2853336"/>
            <a:ext cx="5431971" cy="557950"/>
          </a:xfrm>
        </p:spPr>
        <p:txBody>
          <a:bodyPr/>
          <a:lstStyle/>
          <a:p>
            <a:r>
              <a:rPr lang="en-US" dirty="0"/>
              <a:t>The process of converting waste material in presence of oxygen. Fuel can be created and electricity can be generated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0FD0A14C-4421-4979-AF8C-F7E649A881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79447" y="3675071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pyrolisis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C0DB469-503B-40AF-84D1-C69B085AA9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18128" y="4093307"/>
            <a:ext cx="5431971" cy="557950"/>
          </a:xfrm>
        </p:spPr>
        <p:txBody>
          <a:bodyPr>
            <a:noAutofit/>
          </a:bodyPr>
          <a:lstStyle/>
          <a:p>
            <a:r>
              <a:rPr lang="en-US" dirty="0"/>
              <a:t>Process of converting waste material in absence of oxygen. Coal, cardboard paper, plastic, rubber like materials can be converted into to char or bio oil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306CD4-807A-1F92-3B18-E254027442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9447" y="1082886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IN" dirty="0"/>
              <a:t>INCINERATION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19EA43-4AD2-A330-6AC5-D49DCFCEC6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18129" y="2462298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IN" dirty="0"/>
              <a:t>Gasification</a:t>
            </a:r>
          </a:p>
        </p:txBody>
      </p:sp>
      <p:pic>
        <p:nvPicPr>
          <p:cNvPr id="11" name="Picture 4" descr="Waste Segregation: All you need to Know - GreenSutra®">
            <a:extLst>
              <a:ext uri="{FF2B5EF4-FFF2-40B4-BE49-F238E27FC236}">
                <a16:creationId xmlns:a16="http://schemas.microsoft.com/office/drawing/2014/main" id="{726D1AC9-911B-7724-5258-82026DC74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25" y="4851669"/>
            <a:ext cx="4504867" cy="175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Why Indian cities need a waste inventory urgently - Citizen Matters">
            <a:extLst>
              <a:ext uri="{FF2B5EF4-FFF2-40B4-BE49-F238E27FC236}">
                <a16:creationId xmlns:a16="http://schemas.microsoft.com/office/drawing/2014/main" id="{DFE78669-FF3D-76FC-3C93-595FEB13F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191" y="211989"/>
            <a:ext cx="2085679" cy="136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remium Vector | Waste collection and transportation vehicles garbage  removal garbage containers boxes and bags various containers for sorting  waste illustration in flat style illustration">
            <a:extLst>
              <a:ext uri="{FF2B5EF4-FFF2-40B4-BE49-F238E27FC236}">
                <a16:creationId xmlns:a16="http://schemas.microsoft.com/office/drawing/2014/main" id="{19AE044D-5B13-8602-FBAA-FABF7B81F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70" y="2644861"/>
            <a:ext cx="2554750" cy="15328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Down Arrow 15"/>
          <p:cNvSpPr/>
          <p:nvPr/>
        </p:nvSpPr>
        <p:spPr>
          <a:xfrm>
            <a:off x="2023782" y="1875865"/>
            <a:ext cx="295836" cy="59365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2023782" y="4372282"/>
            <a:ext cx="295836" cy="59365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979447" y="5054483"/>
            <a:ext cx="348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FERMENTATION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79447" y="5560793"/>
            <a:ext cx="5022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process that uses yeast and other micro organisms to produce ethanol is known as fermentation</a:t>
            </a:r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330473"/>
            <a:ext cx="5020056" cy="1117702"/>
          </a:xfrm>
        </p:spPr>
        <p:txBody>
          <a:bodyPr>
            <a:normAutofit/>
          </a:bodyPr>
          <a:lstStyle/>
          <a:p>
            <a:r>
              <a:rPr lang="en-A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Technica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A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2301" y="1784693"/>
            <a:ext cx="5065776" cy="448056"/>
          </a:xfrm>
        </p:spPr>
        <p:txBody>
          <a:bodyPr>
            <a:noAutofit/>
          </a:bodyPr>
          <a:lstStyle/>
          <a:p>
            <a:r>
              <a:rPr lang="en-A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HTML(Hypertext</a:t>
            </a:r>
            <a:r>
              <a:rPr lang="en-A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Markup Language)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 txBox="1">
            <a:spLocks/>
          </p:cNvSpPr>
          <p:nvPr/>
        </p:nvSpPr>
        <p:spPr>
          <a:xfrm>
            <a:off x="1194189" y="2219257"/>
            <a:ext cx="5065776" cy="4480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a web page and its content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 txBox="1">
            <a:spLocks/>
          </p:cNvSpPr>
          <p:nvPr/>
        </p:nvSpPr>
        <p:spPr>
          <a:xfrm>
            <a:off x="1102301" y="3083990"/>
            <a:ext cx="5065776" cy="4480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CSS(Cascading Style Sheets)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 txBox="1">
            <a:spLocks/>
          </p:cNvSpPr>
          <p:nvPr/>
        </p:nvSpPr>
        <p:spPr>
          <a:xfrm>
            <a:off x="1194189" y="3495687"/>
            <a:ext cx="5065776" cy="651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 and layout web pages, including colors, layout, and fonts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847BAD-20E4-7ED2-5C15-F7481846B9E6}"/>
              </a:ext>
            </a:extLst>
          </p:cNvPr>
          <p:cNvSpPr txBox="1">
            <a:spLocks/>
          </p:cNvSpPr>
          <p:nvPr/>
        </p:nvSpPr>
        <p:spPr>
          <a:xfrm>
            <a:off x="1194189" y="4405725"/>
            <a:ext cx="5065776" cy="448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20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8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0D87AD5D-FF26-7D55-817D-04310786BD3F}"/>
              </a:ext>
            </a:extLst>
          </p:cNvPr>
          <p:cNvSpPr txBox="1">
            <a:spLocks/>
          </p:cNvSpPr>
          <p:nvPr/>
        </p:nvSpPr>
        <p:spPr>
          <a:xfrm>
            <a:off x="1194189" y="4926018"/>
            <a:ext cx="5065776" cy="65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and interactive web content like applications and browsers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The easiest programming languages to learn | ZD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346" y="2548379"/>
            <a:ext cx="3636496" cy="272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336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3" descr="Timeline Placeholder ">
            <a:extLst>
              <a:ext uri="{FF2B5EF4-FFF2-40B4-BE49-F238E27FC236}">
                <a16:creationId xmlns:a16="http://schemas.microsoft.com/office/drawing/2014/main" id="{C1D7FEFA-7A16-2FA3-C133-D72EC12F24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84465"/>
              </p:ext>
            </p:extLst>
          </p:nvPr>
        </p:nvGraphicFramePr>
        <p:xfrm>
          <a:off x="838200" y="2990850"/>
          <a:ext cx="10515600" cy="3473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B2CDC4AE-C2C4-A814-CC59-BD002AEF4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10" y="1029528"/>
            <a:ext cx="10515600" cy="1133856"/>
          </a:xfrm>
        </p:spPr>
        <p:txBody>
          <a:bodyPr/>
          <a:lstStyle/>
          <a:p>
            <a:r>
              <a:rPr lang="en-AS" dirty="0"/>
              <a:t>SWOT Analysis</a:t>
            </a:r>
            <a:endParaRPr lang="en-US" dirty="0"/>
          </a:p>
        </p:txBody>
      </p:sp>
      <p:pic>
        <p:nvPicPr>
          <p:cNvPr id="1026" name="Picture 2" descr="COVID 19 SWOT Analysis: SWOT Analysis in a Pandemi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650" y="287151"/>
            <a:ext cx="2470150" cy="247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63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060BFA9-7066-668E-CAF7-D62FEFACA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95A9765-0D8B-5955-7C9C-38E36915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98DC5E-78EB-3E30-E9E6-F70352B4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E461252-F1A0-8ED7-1232-14984E5CF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/>
          <a:lstStyle/>
          <a:p>
            <a:r>
              <a:rPr lang="en-AS" dirty="0">
                <a:latin typeface="Baskerville Old Face" panose="02020602080505020303" pitchFamily="18" charset="77"/>
                <a:cs typeface="+mn-lt"/>
              </a:rPr>
              <a:t>Market target segment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1F9E7C6-4EFC-2F24-FD27-6546DE8F2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Pursue scalable service through sustainable strategies</a:t>
            </a:r>
          </a:p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Engage </a:t>
            </a:r>
            <a:r>
              <a:rPr lang="en-A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different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methodologies with web-enabled technologies</a:t>
            </a:r>
            <a:endParaRPr lang="en-AS" sz="1800" dirty="0">
              <a:solidFill>
                <a:schemeClr val="tx1">
                  <a:lumMod val="85000"/>
                  <a:lumOff val="15000"/>
                </a:schemeClr>
              </a:solidFill>
              <a:latin typeface="Gill Sans Nova Light" panose="020B0302020104020203" pitchFamily="34" charset="0"/>
              <a:ea typeface="+mn-lt"/>
              <a:cs typeface="Gill Sans Light" panose="020B0302020104020203" pitchFamily="34" charset="-79"/>
            </a:endParaRPr>
          </a:p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Engage top-line web services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endParaRPr lang="en-US" sz="1600" dirty="0">
              <a:solidFill>
                <a:schemeClr val="accent3"/>
              </a:solidFill>
              <a:latin typeface="Gill Sans Nova Light" panose="020B0302020104020203" pitchFamily="34" charset="0"/>
              <a:ea typeface="+mn-lt"/>
              <a:cs typeface="Gill Sans Light" panose="020B0302020104020203" pitchFamily="34" charset="-79"/>
            </a:endParaRP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142258E-A6BF-8CEF-EA09-C6755B4EE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AS" dirty="0">
                <a:latin typeface="Baskerville Old Face" panose="02020602080505020303" pitchFamily="18" charset="77"/>
                <a:ea typeface="Baskerville" panose="02020502070401020303" pitchFamily="18" charset="0"/>
              </a:rPr>
              <a:t>Competitive alternatives</a:t>
            </a:r>
            <a:endParaRPr lang="en-US" sz="2000" dirty="0">
              <a:solidFill>
                <a:schemeClr val="accent3"/>
              </a:solidFill>
              <a:latin typeface="Baskerville Old Face" panose="02020602080505020303" pitchFamily="18" charset="77"/>
              <a:ea typeface="Baskerville" panose="02020502070401020303" pitchFamily="18" charset="0"/>
            </a:endParaRP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070C7570-0602-9C43-8EED-357A94872A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/>
          <a:p>
            <a:r>
              <a:rPr lang="en-A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As it is based in the public sector there are none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A098278-5AAD-ED8D-31E8-9EE591CF49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/>
          <a:lstStyle/>
          <a:p>
            <a:pPr marL="0" indent="0">
              <a:buNone/>
            </a:pPr>
            <a:r>
              <a:rPr lang="en-A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anose="02020602080505020303" pitchFamily="18" charset="77"/>
                <a:ea typeface="Baskerville" panose="02020502070401020303" pitchFamily="18" charset="0"/>
              </a:rPr>
              <a:t>USP(unique selling point)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Baskerville Old Face" panose="02020602080505020303" pitchFamily="18" charset="77"/>
              <a:ea typeface="Baskerville" panose="02020502070401020303" pitchFamily="18" charset="0"/>
            </a:endParaRP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B43E1E60-281A-68E5-8090-877A5853786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/>
          <a:lstStyle/>
          <a:p>
            <a:endParaRPr lang="en-US" sz="16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1487891-C6FA-641B-D379-B1DB8F5B0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S" sz="3600" dirty="0" err="1"/>
              <a:t>Virya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2749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554157-869F-9BBE-CFCF-717129CA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743" y="1396612"/>
            <a:ext cx="7445626" cy="132588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77"/>
              </a:rPr>
              <a:t>Summary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9AC05D-560D-1665-8879-549C0B4EDE5C}"/>
              </a:ext>
            </a:extLst>
          </p:cNvPr>
          <p:cNvSpPr txBox="1">
            <a:spLocks/>
          </p:cNvSpPr>
          <p:nvPr/>
        </p:nvSpPr>
        <p:spPr>
          <a:xfrm>
            <a:off x="5282719" y="2658484"/>
            <a:ext cx="6631383" cy="269748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AS" dirty="0">
                <a:cs typeface="Calibri"/>
              </a:rPr>
              <a:t>Its about lessening the strain on the environment through minimizing the need to fully dispose.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AS" dirty="0">
                <a:cs typeface="Calibri"/>
              </a:rPr>
              <a:t>Recycling, composting, incineration, bioremediation, waste to energy and waste minimization.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AS" dirty="0">
              <a:cs typeface="Calibri"/>
            </a:endParaRPr>
          </a:p>
        </p:txBody>
      </p:sp>
      <p:pic>
        <p:nvPicPr>
          <p:cNvPr id="14" name="Picture 2" descr="Sustainability Images | Free Vectors, Stock Photos &amp; PSD">
            <a:extLst>
              <a:ext uri="{FF2B5EF4-FFF2-40B4-BE49-F238E27FC236}">
                <a16:creationId xmlns:a16="http://schemas.microsoft.com/office/drawing/2014/main" id="{FBA413DF-BBFE-C99C-0545-88054016F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842" y="259503"/>
            <a:ext cx="2274217" cy="227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04623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dark sales pitch_tm22318419_Win32_LW__SL_v3" id="{25F84EBA-C1D2-4AFA-BE29-F69FFF8F2DC6}" vid="{6C5BA4FE-EBF3-4DA8-82DB-24F1AF7B6C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BA3906-9696-4247-AC0D-DD5C26B2A70A}">
  <ds:schemaRefs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metadata/properties"/>
    <ds:schemaRef ds:uri="230e9df3-be65-4c73-a93b-d1236ebd677e"/>
    <ds:schemaRef ds:uri="16c05727-aa75-4e4a-9b5f-8a80a1165891"/>
    <ds:schemaRef ds:uri="71af3243-3dd4-4a8d-8c0d-dd76da1f02a5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1340</TotalTime>
  <Words>370</Words>
  <Application>Microsoft Office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Arial</vt:lpstr>
      <vt:lpstr>Bahnschrift SemiCondensed</vt:lpstr>
      <vt:lpstr>Baskerville Old Face</vt:lpstr>
      <vt:lpstr>Bell MT</vt:lpstr>
      <vt:lpstr>Book Antiqua</vt:lpstr>
      <vt:lpstr>Bookman Old Style</vt:lpstr>
      <vt:lpstr>Calibri</vt:lpstr>
      <vt:lpstr>Cooper Black</vt:lpstr>
      <vt:lpstr>Gill Sans Nova Light</vt:lpstr>
      <vt:lpstr>Tenorite</vt:lpstr>
      <vt:lpstr>Times New Roman</vt:lpstr>
      <vt:lpstr>Wingdings</vt:lpstr>
      <vt:lpstr>Monoline</vt:lpstr>
      <vt:lpstr>TEAM NO.12 Freshers bunch</vt:lpstr>
      <vt:lpstr>Category: Healthcare</vt:lpstr>
      <vt:lpstr>OBJECTIVES</vt:lpstr>
      <vt:lpstr>OUR WEBSITE:VIRYA GIVE US TRASH WE GIVE YOU ENERGY</vt:lpstr>
      <vt:lpstr>WASTE TO ENERGY</vt:lpstr>
      <vt:lpstr>Technical Specifications</vt:lpstr>
      <vt:lpstr>SWOT Analysis</vt:lpstr>
      <vt:lpstr>Virya</vt:lpstr>
      <vt:lpstr>Summary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Amruth gowda</dc:creator>
  <cp:lastModifiedBy>Hasini Doddala</cp:lastModifiedBy>
  <cp:revision>30</cp:revision>
  <dcterms:created xsi:type="dcterms:W3CDTF">2022-12-07T17:22:26Z</dcterms:created>
  <dcterms:modified xsi:type="dcterms:W3CDTF">2024-06-04T17:53:36Z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